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36" r:id="rId2"/>
    <p:sldId id="346" r:id="rId3"/>
    <p:sldId id="337" r:id="rId4"/>
    <p:sldId id="340" r:id="rId5"/>
    <p:sldId id="338" r:id="rId6"/>
    <p:sldId id="339" r:id="rId7"/>
    <p:sldId id="342" r:id="rId8"/>
    <p:sldId id="343" r:id="rId9"/>
    <p:sldId id="347" r:id="rId10"/>
    <p:sldId id="348" r:id="rId11"/>
    <p:sldId id="349" r:id="rId12"/>
    <p:sldId id="350" r:id="rId13"/>
    <p:sldId id="34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鄧光龍" initials="鄧光龍" lastIdx="1" clrIdx="0">
    <p:extLst>
      <p:ext uri="{19B8F6BF-5375-455C-9EA6-DF929625EA0E}">
        <p15:presenceInfo xmlns:p15="http://schemas.microsoft.com/office/powerpoint/2012/main" userId="鄧光龍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B9BD5"/>
    <a:srgbClr val="008A3E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6144" autoAdjust="0"/>
  </p:normalViewPr>
  <p:slideViewPr>
    <p:cSldViewPr snapToGrid="0">
      <p:cViewPr varScale="1">
        <p:scale>
          <a:sx n="73" d="100"/>
          <a:sy n="73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3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4099636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41572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514338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117461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084439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62139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785637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2321289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092141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513553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670474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742913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9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.mp4"/><Relationship Id="rId7" Type="http://schemas.openxmlformats.org/officeDocument/2006/relationships/image" Target="../media/image11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hyperlink" Target="https://drive.google.com/file/d/1c72wuVIQPxhz1r4fnbh8GAw61FJ_vi4k/view?usp=share_link" TargetMode="Externa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"/>
          <p:cNvSpPr/>
          <p:nvPr/>
        </p:nvSpPr>
        <p:spPr>
          <a:xfrm>
            <a:off x="1420353" y="4447351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PE </a:t>
            </a: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Long</a:t>
            </a:r>
          </a:p>
          <a:p>
            <a:pPr>
              <a:lnSpc>
                <a:spcPct val="150000"/>
              </a:lnSpc>
            </a:pPr>
            <a:r>
              <a:rPr lang="en-US" altLang="zh-TW" sz="2000" dirty="0" smtClean="0">
                <a:solidFill>
                  <a:schemeClr val="bg1"/>
                </a:solidFill>
              </a:rPr>
              <a:t>Date: </a:t>
            </a:r>
            <a:r>
              <a:rPr lang="en-US" altLang="zh-TW" sz="2000" dirty="0" smtClean="0">
                <a:solidFill>
                  <a:schemeClr val="bg1"/>
                </a:solidFill>
              </a:rPr>
              <a:t>2023/11/20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495300" y="2158749"/>
            <a:ext cx="7105649" cy="10880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T99X171.00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 screen broken </a:t>
            </a:r>
            <a:r>
              <a:rPr lang="en-US" altLang="zh-TW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Report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8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/>
          <p:nvPr/>
        </p:nvSpPr>
        <p:spPr>
          <a:xfrm>
            <a:off x="950318" y="144340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 spc="-1" dirty="0">
                <a:solidFill>
                  <a:srgbClr val="002A4E"/>
                </a:solidFill>
                <a:latin typeface="+mj-lt"/>
                <a:ea typeface="微软雅黑"/>
              </a:rPr>
              <a:t>Establish the Team</a:t>
            </a:r>
          </a:p>
        </p:txBody>
      </p:sp>
      <p:sp>
        <p:nvSpPr>
          <p:cNvPr id="14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751" y="271173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Long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Hugo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Roisy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</a:t>
            </a:r>
            <a:r>
              <a:rPr kumimoji="0" lang="en-US" altLang="zh-TW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Robert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endParaRPr kumimoji="0" lang="en-US" altLang="zh-CN" b="1" dirty="0" smtClean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Allan,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Jones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Heng 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207267" y="3331752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661572" y="291026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609045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288794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273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97728"/>
              </p:ext>
            </p:extLst>
          </p:nvPr>
        </p:nvGraphicFramePr>
        <p:xfrm>
          <a:off x="531797" y="833767"/>
          <a:ext cx="11130012" cy="4119518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2023/07/27</a:t>
                      </a:r>
                      <a:endParaRPr kumimoji="0" lang="en-US" altLang="zh-CN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out 1/1000pcs has UI screen is unstable (broken).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Follow SoC 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material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P/N: 002.02753.005. DC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2309, Vendor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AMLOGIC)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UI screen is unstable (broken).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182481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857198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UI screen is unstable (broken)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/>
                        <a:t>2149688001202301117565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BCF4D4F8BF3B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  <p:sp>
        <p:nvSpPr>
          <p:cNvPr id="4" name="標題 1"/>
          <p:cNvSpPr/>
          <p:nvPr/>
        </p:nvSpPr>
        <p:spPr>
          <a:xfrm>
            <a:off x="999087" y="170404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-1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584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6411"/>
            <a:ext cx="66763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-2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4949244"/>
            <a:ext cx="57923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UI screen is unstable (broken).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307" y="5810235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smtClean="0"/>
              <a:t>- </a:t>
            </a:r>
            <a:r>
              <a:rPr lang="en-US" sz="1600"/>
              <a:t>UI screen is unstable (broken</a:t>
            </a:r>
            <a:r>
              <a:rPr lang="en-US" sz="1600" smtClean="0"/>
              <a:t>). 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8785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05815" y="1331843"/>
            <a:ext cx="4789169" cy="2993487"/>
            <a:chOff x="3129535" y="1217265"/>
            <a:chExt cx="5934075" cy="34861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29535" y="1217265"/>
              <a:ext cx="5934075" cy="348615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538728" y="1217265"/>
              <a:ext cx="2286000" cy="7121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out n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94" end="3533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573" y="1331843"/>
            <a:ext cx="4794934" cy="29861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97112" y="623144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Note: Please watching 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2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8307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smtClean="0">
                <a:solidFill>
                  <a:srgbClr val="002A4E"/>
                </a:solidFill>
                <a:ea typeface="微软雅黑"/>
              </a:rPr>
              <a:t>Data checking</a:t>
            </a: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189" y="828899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9453" y="2620503"/>
            <a:ext cx="16328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Dot level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66557" y="2620503"/>
            <a:ext cx="16328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 level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306514"/>
              </p:ext>
            </p:extLst>
          </p:nvPr>
        </p:nvGraphicFramePr>
        <p:xfrm>
          <a:off x="2583944" y="3562377"/>
          <a:ext cx="6096000" cy="216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006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56830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 (</a:t>
                      </a: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HDMI)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FT1(test</a:t>
                      </a:r>
                      <a:r>
                        <a:rPr lang="en-US" sz="14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HDMI</a:t>
                      </a: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04078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48" y="1211093"/>
            <a:ext cx="5360411" cy="13687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348" y="1211093"/>
            <a:ext cx="5360411" cy="135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3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82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990" y="433894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Retest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NG sample at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OBA station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標題 1"/>
          <p:cNvSpPr/>
          <p:nvPr/>
        </p:nvSpPr>
        <p:spPr>
          <a:xfrm>
            <a:off x="949829" y="168461"/>
            <a:ext cx="8097189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OBA + FATP verify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691" y="5626651"/>
            <a:ext cx="1206730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1600">
                <a:latin typeface="+mj-lt"/>
                <a:cs typeface="Arial" panose="020B0604020202020204" pitchFamily="34" charset="0"/>
              </a:rPr>
              <a:t>The fail symptom same as customer feedback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cs typeface="Arial" panose="020B0604020202020204" pitchFamily="34" charset="0"/>
              </a:rPr>
              <a:t>- Retest NG sample at FT, FT1 station </a:t>
            </a:r>
            <a:r>
              <a:rPr lang="en-US" sz="1600">
                <a:cs typeface="Arial" panose="020B0604020202020204" pitchFamily="34" charset="0"/>
                <a:sym typeface="Wingdings" panose="05000000000000000000" pitchFamily="2" charset="2"/>
              </a:rPr>
              <a:t> Pass normally. </a:t>
            </a:r>
            <a:r>
              <a:rPr lang="en-US" sz="1600">
                <a:cs typeface="Arial" panose="020B0604020202020204" pitchFamily="34" charset="0"/>
              </a:rPr>
              <a:t> 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FATP station can’t cover this issue </a:t>
            </a:r>
            <a:endParaRPr lang="en-US" sz="1600" b="1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hlinkClick r:id="rId6" tooltip="https://drive.google.com/file/d/1c72wuVIQPxhz1r4fnbh8GAw61FJ_vi4k/view?usp=share_link"/>
          </p:cNvPr>
          <p:cNvSpPr txBox="1"/>
          <p:nvPr/>
        </p:nvSpPr>
        <p:spPr>
          <a:xfrm>
            <a:off x="3370511" y="3231110"/>
            <a:ext cx="38684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UI screen is unstable (broken).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990" y="3460248"/>
            <a:ext cx="112868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Upgrade again factory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FW and test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NG sample at FT,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FT1 station,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the result as below: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984974"/>
              </p:ext>
            </p:extLst>
          </p:nvPr>
        </p:nvGraphicFramePr>
        <p:xfrm>
          <a:off x="6521579" y="4114147"/>
          <a:ext cx="4173472" cy="13620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02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981199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3363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No.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Station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5128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  <a:tr h="5128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  <p:pic>
        <p:nvPicPr>
          <p:cNvPr id="8" name="169286915162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58" end="6763.66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91265" y="940160"/>
            <a:ext cx="4026980" cy="2263518"/>
          </a:xfrm>
          <a:prstGeom prst="rect">
            <a:avLst/>
          </a:prstGeom>
        </p:spPr>
      </p:pic>
      <p:sp>
        <p:nvSpPr>
          <p:cNvPr id="12" name="Flowchart: Alternate Process 11"/>
          <p:cNvSpPr/>
          <p:nvPr/>
        </p:nvSpPr>
        <p:spPr>
          <a:xfrm>
            <a:off x="3602736" y="3984745"/>
            <a:ext cx="1170432" cy="155833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FF0000"/>
                </a:solidFill>
              </a:rPr>
              <a:t>Screen broken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Flowchart: Alternate Process 12"/>
          <p:cNvSpPr/>
          <p:nvPr/>
        </p:nvSpPr>
        <p:spPr>
          <a:xfrm>
            <a:off x="4142232" y="1097280"/>
            <a:ext cx="1197864" cy="448056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897112" y="623144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Note: Please watching video</a:t>
            </a:r>
            <a:endParaRPr lang="en-US"/>
          </a:p>
        </p:txBody>
      </p:sp>
      <p:pic>
        <p:nvPicPr>
          <p:cNvPr id="7" name="out n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9035" end="3407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0553" y="3993107"/>
            <a:ext cx="2639887" cy="15583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898841" y="4021190"/>
            <a:ext cx="436183" cy="55146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4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7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182" y="658211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Check Visual inspection and take X-ray NG sample, result as below: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64883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Level -1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take X-ray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86228"/>
              </p:ext>
            </p:extLst>
          </p:nvPr>
        </p:nvGraphicFramePr>
        <p:xfrm>
          <a:off x="949830" y="1257136"/>
          <a:ext cx="10271848" cy="2290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52852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Item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Top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Bot</a:t>
                      </a:r>
                      <a:r>
                        <a:rPr lang="en-US" sz="1600" b="1" baseline="0" dirty="0" smtClean="0"/>
                        <a:t>tom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7616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030964"/>
              </p:ext>
            </p:extLst>
          </p:nvPr>
        </p:nvGraphicFramePr>
        <p:xfrm>
          <a:off x="949828" y="3682914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5105079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Item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SoC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eMMC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HDMI Connector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Filter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Result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084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#6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41904" y="3946357"/>
            <a:ext cx="933451" cy="1384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72463" y="3841477"/>
            <a:ext cx="762000" cy="16097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6537" y="1980073"/>
            <a:ext cx="1509713" cy="14891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982" y="4171953"/>
            <a:ext cx="1039249" cy="965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6919" y="4171952"/>
            <a:ext cx="1177581" cy="965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3953062" y="1969789"/>
            <a:ext cx="1489145" cy="15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2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Measure impedance /VF on board HDMI connector of NG sample and compare with OK sample, result as table below: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63379"/>
            <a:ext cx="962580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Level -2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604" y="607986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Did not find out abnormal with impedance of NG sample </a:t>
            </a:r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0759034"/>
              </p:ext>
            </p:extLst>
          </p:nvPr>
        </p:nvGraphicFramePr>
        <p:xfrm>
          <a:off x="662885" y="1387375"/>
          <a:ext cx="10956091" cy="4515401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4199197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290073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248974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Impedance/VF measurement on board HDMI Connector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2151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No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Name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sample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215122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l-G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Ω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Impedance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positive output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3.226M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3.224M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3.220M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264190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65855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7258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15074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negative output 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7118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3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2.4M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00303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Not Connect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4843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SCL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1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00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SDA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1.11M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08514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461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5V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HDMI_PW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1.12M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0.50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7211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HPD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513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0271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#7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335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139" y="727433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Change component of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HDMI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block and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retest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screen TV. :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cs typeface="Arial" panose="020B0604020202020204" pitchFamily="34" charset="0"/>
              </a:rPr>
              <a:t>- Change </a:t>
            </a:r>
            <a:r>
              <a:rPr lang="en-US" sz="1600">
                <a:cs typeface="Arial" panose="020B0604020202020204" pitchFamily="34" charset="0"/>
              </a:rPr>
              <a:t>new </a:t>
            </a:r>
            <a:r>
              <a:rPr lang="en-US" sz="1600" smtClean="0">
                <a:cs typeface="Arial" panose="020B0604020202020204" pitchFamily="34" charset="0"/>
              </a:rPr>
              <a:t>SoC</a:t>
            </a: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>
                <a:cs typeface="Arial" panose="020B0604020202020204" pitchFamily="34" charset="0"/>
                <a:sym typeface="Wingdings" panose="05000000000000000000" pitchFamily="2" charset="2"/>
              </a:rPr>
              <a:t>Result: </a:t>
            </a:r>
            <a:r>
              <a:rPr lang="en-US" sz="1600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Pass </a:t>
            </a: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5/5 times</a:t>
            </a:r>
            <a:r>
              <a:rPr lang="en-US" sz="1600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This issue follow SoC component.</a:t>
            </a:r>
            <a:endParaRPr lang="en-US" sz="1600">
              <a:cs typeface="Arial" panose="020B0604020202020204" pitchFamily="34" charset="0"/>
            </a:endParaRPr>
          </a:p>
        </p:txBody>
      </p:sp>
      <p:sp>
        <p:nvSpPr>
          <p:cNvPr id="3" name="標題 1"/>
          <p:cNvSpPr/>
          <p:nvPr/>
        </p:nvSpPr>
        <p:spPr>
          <a:xfrm>
            <a:off x="949828" y="147339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</a:t>
            </a: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evel - 3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78" y="5571595"/>
            <a:ext cx="1160475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- This </a:t>
            </a:r>
            <a:r>
              <a:rPr lang="en-US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issue </a:t>
            </a: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follow SoC </a:t>
            </a:r>
            <a:r>
              <a:rPr lang="pt-BR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(P/N: 002.02753.005, DC: </a:t>
            </a:r>
            <a:r>
              <a:rPr lang="pt-BR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2309,Vendor</a:t>
            </a:r>
            <a:r>
              <a:rPr lang="pt-BR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AMLOGIC) </a:t>
            </a: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material </a:t>
            </a:r>
            <a:r>
              <a:rPr lang="en-US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have issue.</a:t>
            </a:r>
            <a:endParaRPr lang="en-US" sz="1600" smtClean="0"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2448" y="4793843"/>
            <a:ext cx="523353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TV screen OK</a:t>
            </a:r>
            <a:endParaRPr lang="en-US" dirty="0">
              <a:solidFill>
                <a:srgbClr val="008A3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9748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#8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out o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640" end="2139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6397" y="2065468"/>
            <a:ext cx="4605632" cy="25906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97112" y="623144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Note: Please watching 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4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2139" y="757236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Removed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and measure HDMI block pin, result as table below: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標題 1"/>
          <p:cNvSpPr/>
          <p:nvPr/>
        </p:nvSpPr>
        <p:spPr>
          <a:xfrm>
            <a:off x="907983" y="147318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Component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level - 1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178" y="61614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Measure impedance/VF HDMI pins of NG SoC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Did not find out any abnormality 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605512"/>
              </p:ext>
            </p:extLst>
          </p:nvPr>
        </p:nvGraphicFramePr>
        <p:xfrm>
          <a:off x="880551" y="1283859"/>
          <a:ext cx="10315979" cy="4641184"/>
        </p:xfrm>
        <a:graphic>
          <a:graphicData uri="http://schemas.openxmlformats.org/drawingml/2006/table">
            <a:tbl>
              <a:tblPr/>
              <a:tblGrid>
                <a:gridCol w="1432061">
                  <a:extLst>
                    <a:ext uri="{9D8B030D-6E8A-4147-A177-3AD203B41FA5}">
                      <a16:colId xmlns:a16="http://schemas.microsoft.com/office/drawing/2014/main" val="2344606767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600426406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3163768582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2301783201"/>
                    </a:ext>
                  </a:extLst>
                </a:gridCol>
                <a:gridCol w="1117201">
                  <a:extLst>
                    <a:ext uri="{9D8B030D-6E8A-4147-A177-3AD203B41FA5}">
                      <a16:colId xmlns:a16="http://schemas.microsoft.com/office/drawing/2014/main" val="3170669910"/>
                    </a:ext>
                  </a:extLst>
                </a:gridCol>
                <a:gridCol w="1135008">
                  <a:extLst>
                    <a:ext uri="{9D8B030D-6E8A-4147-A177-3AD203B41FA5}">
                      <a16:colId xmlns:a16="http://schemas.microsoft.com/office/drawing/2014/main" val="2492632473"/>
                    </a:ext>
                  </a:extLst>
                </a:gridCol>
              </a:tblGrid>
              <a:tr h="29007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SoC-U1 HDMI</a:t>
                      </a:r>
                      <a:r>
                        <a:rPr lang="en-US" sz="14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3185"/>
                  </a:ext>
                </a:extLst>
              </a:tr>
              <a:tr h="29007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SoC_PIN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OK SoC</a:t>
                      </a:r>
                      <a:r>
                        <a:rPr lang="en-US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NG SoC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33461"/>
                  </a:ext>
                </a:extLst>
              </a:tr>
              <a:tr h="290074"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46510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8.81M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8.56M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0.767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19725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positive output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8.71M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8.56M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0.767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70832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8.57M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0.766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98268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8.56M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0.766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249429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8.45M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87450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8.63M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8.43M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35063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8.33M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95080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negative output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8.33M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64310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2.69M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1483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0.75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2.70M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0.746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94682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2.49M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2.655M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13736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2.694M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0.729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40648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AG45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2.91M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3.182M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55033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-2" y="10507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#9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951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2" y="114223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#10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2139" y="909707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Reball and do a swap verification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標題 1"/>
          <p:cNvSpPr/>
          <p:nvPr/>
        </p:nvSpPr>
        <p:spPr>
          <a:xfrm>
            <a:off x="977260" y="141085"/>
            <a:ext cx="845279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139" y="5885920"/>
            <a:ext cx="1185986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</a:t>
            </a:r>
            <a:endParaRPr lang="en-US" sz="1600" b="1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1600" b="1" smtClean="0">
                <a:latin typeface="+mj-lt"/>
                <a:cs typeface="Arial" panose="020B0604020202020204" pitchFamily="34" charset="0"/>
              </a:rPr>
              <a:t>-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As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analyzed above this issue </a:t>
            </a:r>
            <a:r>
              <a:rPr lang="en-US" sz="1600">
                <a:latin typeface="+mj-lt"/>
                <a:cs typeface="Arial" panose="020B0604020202020204" pitchFamily="34" charset="0"/>
              </a:rPr>
              <a:t>follow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U1-</a:t>
            </a:r>
            <a:r>
              <a:rPr lang="en-US" sz="16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(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P/N</a:t>
            </a:r>
            <a:r>
              <a:rPr lang="en-US" sz="1600">
                <a:latin typeface="+mj-lt"/>
                <a:cs typeface="Arial" panose="020B0604020202020204" pitchFamily="34" charset="0"/>
              </a:rPr>
              <a:t>: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002.2753.005, </a:t>
            </a:r>
            <a:r>
              <a:rPr lang="en-US" sz="1600">
                <a:latin typeface="+mj-lt"/>
                <a:cs typeface="Arial" panose="020B0604020202020204" pitchFamily="34" charset="0"/>
              </a:rPr>
              <a:t>DC: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2309</a:t>
            </a:r>
            <a:r>
              <a:rPr lang="pt-BR" sz="1600" smtClean="0">
                <a:cs typeface="Arial" panose="020B0604020202020204" pitchFamily="34" charset="0"/>
                <a:sym typeface="Wingdings" panose="05000000000000000000" pitchFamily="2" charset="2"/>
              </a:rPr>
              <a:t>,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>
                <a:latin typeface="+mj-lt"/>
                <a:cs typeface="Arial" panose="020B0604020202020204" pitchFamily="34" charset="0"/>
              </a:rPr>
              <a:t>Vendor: AMLOGIC )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component.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137325"/>
              </p:ext>
            </p:extLst>
          </p:nvPr>
        </p:nvGraphicFramePr>
        <p:xfrm>
          <a:off x="1727296" y="1732425"/>
          <a:ext cx="8413399" cy="3643198"/>
        </p:xfrm>
        <a:graphic>
          <a:graphicData uri="http://schemas.openxmlformats.org/drawingml/2006/table">
            <a:tbl>
              <a:tblPr/>
              <a:tblGrid>
                <a:gridCol w="4354675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2029362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2029362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</a:tblGrid>
              <a:tr h="826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Screen HDMI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379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8" y="145926"/>
            <a:ext cx="828561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719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543" y="1083990"/>
            <a:ext cx="11072957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RD </a:t>
            </a:r>
            <a:r>
              <a:rPr lang="en-US" sz="1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Jerry and TE Jones have completed the following test verification.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Use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commands to move the selected item in the settings menu to verify this issue.(One per second)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Use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 developed application to optimize item 1 and dynamically adjuset the test frequency. (Dynamically adjust time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smtClean="0">
                <a:solidFill>
                  <a:srgbClr val="0000FF"/>
                </a:solidFill>
              </a:rPr>
              <a:t>2. The </a:t>
            </a:r>
            <a:r>
              <a:rPr lang="en-US" sz="1600" b="1">
                <a:solidFill>
                  <a:srgbClr val="0000FF"/>
                </a:solidFill>
              </a:rPr>
              <a:t>conclusion as below:</a:t>
            </a:r>
          </a:p>
          <a:p>
            <a:pPr>
              <a:lnSpc>
                <a:spcPct val="150000"/>
              </a:lnSpc>
            </a:pPr>
            <a:r>
              <a:rPr lang="en-US" sz="1600" smtClean="0"/>
              <a:t>- The </a:t>
            </a:r>
            <a:r>
              <a:rPr lang="en-US" sz="1600"/>
              <a:t>frequency of this issue does not occur every time.</a:t>
            </a:r>
          </a:p>
          <a:p>
            <a:pPr>
              <a:lnSpc>
                <a:spcPct val="150000"/>
              </a:lnSpc>
            </a:pPr>
            <a:r>
              <a:rPr lang="en-US" sz="1600" smtClean="0"/>
              <a:t>- It </a:t>
            </a:r>
            <a:r>
              <a:rPr lang="en-US" sz="1600"/>
              <a:t>is not in the same location and is dynamically displayed in differnet positions on the screen</a:t>
            </a:r>
            <a:r>
              <a:rPr lang="en-US" sz="1600" smtClean="0"/>
              <a:t>.</a:t>
            </a:r>
            <a:endParaRPr lang="en-US" sz="1600"/>
          </a:p>
        </p:txBody>
      </p:sp>
      <p:sp>
        <p:nvSpPr>
          <p:cNvPr id="11" name="TextBox 10"/>
          <p:cNvSpPr txBox="1"/>
          <p:nvPr/>
        </p:nvSpPr>
        <p:spPr>
          <a:xfrm>
            <a:off x="171604" y="6064478"/>
            <a:ext cx="1128683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/>
              <a:t>FATP cannot be checked through software.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41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Corrective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0276" y="698969"/>
            <a:ext cx="11072957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-  </a:t>
            </a:r>
            <a:r>
              <a:rPr lang="en-US" sz="2000" b="1" dirty="0"/>
              <a:t>Occur cause</a:t>
            </a:r>
            <a:r>
              <a:rPr lang="en-US" sz="2000" dirty="0"/>
              <a:t>: </a:t>
            </a:r>
            <a:r>
              <a:rPr lang="pt-BR" sz="2000" dirty="0" smtClean="0"/>
              <a:t>Follow U1 SoC (</a:t>
            </a:r>
            <a:r>
              <a:rPr lang="pt-BR" sz="2000" dirty="0"/>
              <a:t>P/N: </a:t>
            </a:r>
            <a:r>
              <a:rPr lang="pt-BR" sz="2000" dirty="0" smtClean="0"/>
              <a:t>002.02753.005, </a:t>
            </a:r>
            <a:r>
              <a:rPr lang="pt-BR" sz="2000" dirty="0"/>
              <a:t>DC: </a:t>
            </a:r>
            <a:r>
              <a:rPr lang="pt-BR" sz="2000" dirty="0" smtClean="0"/>
              <a:t>2309, </a:t>
            </a:r>
            <a:r>
              <a:rPr lang="pt-BR" sz="2000" dirty="0"/>
              <a:t>Vendor: AMLOGIC</a:t>
            </a:r>
            <a:r>
              <a:rPr lang="pt-BR" sz="2000" dirty="0" smtClean="0"/>
              <a:t>) have material issue</a:t>
            </a:r>
            <a:r>
              <a:rPr lang="en-US" sz="2000" dirty="0" smtClean="0"/>
              <a:t>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  </a:t>
            </a:r>
            <a:r>
              <a:rPr lang="en-US" sz="2000" b="1" dirty="0"/>
              <a:t>Escape cause</a:t>
            </a:r>
            <a:r>
              <a:rPr lang="en-US" sz="2000" dirty="0"/>
              <a:t>: </a:t>
            </a:r>
            <a:r>
              <a:rPr lang="en-US" sz="2000" dirty="0" smtClean="0"/>
              <a:t>FATP can’t cover issue.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term: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Co-work with RD, TE team, how to cover this issue at FATP ,Owner :RD Jerry ,TE Jones.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Duedate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09/28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 09/27, after verify RD and TE confirm FATP can’t cover issue.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Send FA report and 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material to vendor AMLOGIC for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futher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analyzing and taking action for this issue. Owner: SQE Naomi. Due date: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20-Nov-2023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868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16364</TotalTime>
  <Words>1247</Words>
  <Application>Microsoft Office PowerPoint</Application>
  <PresentationFormat>Widescreen</PresentationFormat>
  <Paragraphs>421</Paragraphs>
  <Slides>13</Slides>
  <Notes>13</Notes>
  <HiddenSlides>0</HiddenSlides>
  <MMClips>4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DejaVu Sans</vt:lpstr>
      <vt:lpstr>等线</vt:lpstr>
      <vt:lpstr>標楷體</vt:lpstr>
      <vt:lpstr>Microsoft JhengHei</vt:lpstr>
      <vt:lpstr>Microsoft JhengHei</vt:lpstr>
      <vt:lpstr>微软雅黑</vt:lpstr>
      <vt:lpstr>宋体</vt:lpstr>
      <vt:lpstr>思源黑体 CN Normal</vt:lpstr>
      <vt:lpstr>Arial</vt:lpstr>
      <vt:lpstr>Calibri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阮氏姮</cp:lastModifiedBy>
  <cp:revision>1149</cp:revision>
  <dcterms:created xsi:type="dcterms:W3CDTF">2022-05-19T09:53:32Z</dcterms:created>
  <dcterms:modified xsi:type="dcterms:W3CDTF">2023-11-21T01:39:24Z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